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63" r:id="rId5"/>
    <p:sldId id="300" r:id="rId6"/>
    <p:sldId id="265" r:id="rId7"/>
    <p:sldId id="301" r:id="rId8"/>
    <p:sldId id="258" r:id="rId9"/>
    <p:sldId id="270" r:id="rId10"/>
    <p:sldId id="271" r:id="rId11"/>
    <p:sldId id="272" r:id="rId12"/>
    <p:sldId id="302" r:id="rId13"/>
    <p:sldId id="303" r:id="rId14"/>
    <p:sldId id="285" r:id="rId15"/>
    <p:sldId id="286" r:id="rId16"/>
    <p:sldId id="287" r:id="rId17"/>
    <p:sldId id="273" r:id="rId18"/>
    <p:sldId id="268" r:id="rId19"/>
    <p:sldId id="292" r:id="rId20"/>
    <p:sldId id="281" r:id="rId21"/>
    <p:sldId id="288" r:id="rId22"/>
    <p:sldId id="293" r:id="rId23"/>
    <p:sldId id="289" r:id="rId24"/>
    <p:sldId id="280" r:id="rId25"/>
    <p:sldId id="290" r:id="rId26"/>
    <p:sldId id="291" r:id="rId27"/>
    <p:sldId id="296" r:id="rId28"/>
    <p:sldId id="276" r:id="rId29"/>
    <p:sldId id="297" r:id="rId30"/>
    <p:sldId id="267" r:id="rId31"/>
    <p:sldId id="261" r:id="rId32"/>
    <p:sldId id="298" r:id="rId33"/>
    <p:sldId id="266" r:id="rId34"/>
    <p:sldId id="295" r:id="rId35"/>
    <p:sldId id="299" r:id="rId36"/>
    <p:sldId id="294" r:id="rId37"/>
    <p:sldId id="259" r:id="rId38"/>
    <p:sldId id="30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2352" y="-8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E30-06AF-2E48-996B-B192CF205DC2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607F-EA68-D143-9FFE-D086AE72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1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E30-06AF-2E48-996B-B192CF205DC2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607F-EA68-D143-9FFE-D086AE72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2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E30-06AF-2E48-996B-B192CF205DC2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607F-EA68-D143-9FFE-D086AE72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0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E30-06AF-2E48-996B-B192CF205DC2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607F-EA68-D143-9FFE-D086AE72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9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E30-06AF-2E48-996B-B192CF205DC2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607F-EA68-D143-9FFE-D086AE72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E30-06AF-2E48-996B-B192CF205DC2}" type="datetimeFigureOut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607F-EA68-D143-9FFE-D086AE72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6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E30-06AF-2E48-996B-B192CF205DC2}" type="datetimeFigureOut">
              <a:rPr lang="en-US" smtClean="0"/>
              <a:t>4/3/15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607F-EA68-D143-9FFE-D086AE72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8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E30-06AF-2E48-996B-B192CF205DC2}" type="datetimeFigureOut">
              <a:rPr lang="en-US" smtClean="0"/>
              <a:t>4/3/15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607F-EA68-D143-9FFE-D086AE72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1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E30-06AF-2E48-996B-B192CF205DC2}" type="datetimeFigureOut">
              <a:rPr lang="en-US" smtClean="0"/>
              <a:t>4/3/15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607F-EA68-D143-9FFE-D086AE72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2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E30-06AF-2E48-996B-B192CF205DC2}" type="datetimeFigureOut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607F-EA68-D143-9FFE-D086AE72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3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E30-06AF-2E48-996B-B192CF205DC2}" type="datetimeFigureOut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607F-EA68-D143-9FFE-D086AE72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1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0E30-06AF-2E48-996B-B192CF205DC2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607F-EA68-D143-9FFE-D086AE72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5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academicbenchmarks.com/common-core-state-adoption-map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m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69366" y="-202024"/>
            <a:ext cx="9413366" cy="70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0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Intelligence</a:t>
            </a:r>
          </a:p>
          <a:p>
            <a:r>
              <a:rPr lang="en-US" sz="6600" b="1" dirty="0" smtClean="0"/>
              <a:t>Memorization</a:t>
            </a:r>
          </a:p>
          <a:p>
            <a:r>
              <a:rPr lang="en-US" sz="6600" b="1" dirty="0" smtClean="0"/>
              <a:t>How hard someone studies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048" y="635000"/>
            <a:ext cx="2532051" cy="243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8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85750"/>
            <a:ext cx="4381500" cy="584041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How well is the </a:t>
            </a:r>
            <a:r>
              <a:rPr lang="en-US" sz="5400" b="1" dirty="0" smtClean="0">
                <a:solidFill>
                  <a:srgbClr val="FF0000"/>
                </a:solidFill>
              </a:rPr>
              <a:t>teacher teaching</a:t>
            </a:r>
            <a:r>
              <a:rPr lang="en-US" sz="5400" b="1" dirty="0" smtClean="0"/>
              <a:t>?</a:t>
            </a:r>
          </a:p>
          <a:p>
            <a:r>
              <a:rPr lang="en-US" sz="5400" b="1" dirty="0" smtClean="0"/>
              <a:t>How well is the </a:t>
            </a:r>
            <a:r>
              <a:rPr lang="en-US" sz="5400" b="1" dirty="0" smtClean="0">
                <a:solidFill>
                  <a:srgbClr val="FF0000"/>
                </a:solidFill>
              </a:rPr>
              <a:t>school providing</a:t>
            </a:r>
            <a:r>
              <a:rPr lang="en-US" sz="5400" b="1" dirty="0" smtClean="0"/>
              <a:t> for its students? 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739" y="2756023"/>
            <a:ext cx="8921261" cy="11430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3) What is the achievement gap? </a:t>
            </a:r>
            <a:endParaRPr lang="en-US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1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Achievement gap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Lower income </a:t>
            </a:r>
          </a:p>
          <a:p>
            <a:r>
              <a:rPr lang="en-US" sz="4400" b="1" dirty="0" smtClean="0"/>
              <a:t>Minority Students</a:t>
            </a:r>
          </a:p>
          <a:p>
            <a:pPr lvl="1"/>
            <a:r>
              <a:rPr lang="en-US" sz="4000" b="1" dirty="0" smtClean="0"/>
              <a:t>Arises from differences in school resources, access to health care, access to childcare. </a:t>
            </a:r>
          </a:p>
        </p:txBody>
      </p:sp>
    </p:spTree>
    <p:extLst>
      <p:ext uri="{BB962C8B-B14F-4D97-AF65-F5344CB8AC3E}">
        <p14:creationId xmlns:p14="http://schemas.microsoft.com/office/powerpoint/2010/main" val="87519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07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What does </a:t>
            </a:r>
            <a:r>
              <a:rPr lang="en-US" sz="9600" b="1" dirty="0" smtClean="0">
                <a:solidFill>
                  <a:srgbClr val="FF0000"/>
                </a:solidFill>
              </a:rPr>
              <a:t>accountability </a:t>
            </a:r>
            <a:r>
              <a:rPr lang="en-US" sz="9600" b="1" dirty="0" smtClean="0"/>
              <a:t>mean? 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91112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582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/>
              <a:t>What does </a:t>
            </a:r>
            <a:r>
              <a:rPr lang="en-US" sz="8800" b="1" dirty="0" smtClean="0">
                <a:solidFill>
                  <a:srgbClr val="FF0000"/>
                </a:solidFill>
              </a:rPr>
              <a:t>accountability in education </a:t>
            </a:r>
            <a:r>
              <a:rPr lang="en-US" sz="8800" b="1" dirty="0" smtClean="0"/>
              <a:t>mean?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1168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376362"/>
          </a:xfrm>
        </p:spPr>
        <p:txBody>
          <a:bodyPr>
            <a:noAutofit/>
          </a:bodyPr>
          <a:lstStyle/>
          <a:p>
            <a:r>
              <a:rPr lang="en-US" b="1" dirty="0" smtClean="0"/>
              <a:t>What is the education </a:t>
            </a:r>
            <a:r>
              <a:rPr lang="en-US" b="1" dirty="0" smtClean="0">
                <a:solidFill>
                  <a:srgbClr val="FF0000"/>
                </a:solidFill>
              </a:rPr>
              <a:t>accountability movement?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95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An effort to </a:t>
            </a:r>
            <a:r>
              <a:rPr lang="en-US" sz="3600" b="1" dirty="0" smtClean="0">
                <a:solidFill>
                  <a:srgbClr val="FF0000"/>
                </a:solidFill>
              </a:rPr>
              <a:t>close the achievement gap</a:t>
            </a:r>
            <a:r>
              <a:rPr lang="en-US" sz="3600" b="1" dirty="0" smtClean="0"/>
              <a:t>, by </a:t>
            </a:r>
            <a:r>
              <a:rPr lang="en-US" sz="3600" b="1" dirty="0" smtClean="0">
                <a:solidFill>
                  <a:srgbClr val="FF0000"/>
                </a:solidFill>
              </a:rPr>
              <a:t>tracking achievement</a:t>
            </a:r>
            <a:r>
              <a:rPr lang="en-US" sz="3600" b="1" dirty="0" smtClean="0"/>
              <a:t> for </a:t>
            </a:r>
            <a:r>
              <a:rPr lang="en-US" sz="3600" b="1" dirty="0" smtClean="0">
                <a:solidFill>
                  <a:srgbClr val="FF0000"/>
                </a:solidFill>
              </a:rPr>
              <a:t>different subsets </a:t>
            </a:r>
            <a:r>
              <a:rPr lang="en-US" sz="3600" b="1" dirty="0" smtClean="0"/>
              <a:t>of students</a:t>
            </a:r>
          </a:p>
          <a:p>
            <a:r>
              <a:rPr lang="en-US" sz="3600" b="1" dirty="0" smtClean="0"/>
              <a:t>Like a doctor diagnosing a patient, and then giving them a prescription</a:t>
            </a:r>
            <a:endParaRPr lang="en-US" sz="3600" b="1" dirty="0"/>
          </a:p>
          <a:p>
            <a:r>
              <a:rPr lang="en-US" sz="3600" b="1" dirty="0" smtClean="0"/>
              <a:t>Data is collected through </a:t>
            </a:r>
            <a:r>
              <a:rPr lang="en-US" sz="3600" b="1" dirty="0" smtClean="0">
                <a:solidFill>
                  <a:srgbClr val="FF0000"/>
                </a:solidFill>
              </a:rPr>
              <a:t>standardized tests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3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48" y="1457220"/>
            <a:ext cx="8229600" cy="4503043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4</a:t>
            </a:r>
            <a:r>
              <a:rPr lang="en-US" sz="9600" b="1" dirty="0" smtClean="0">
                <a:solidFill>
                  <a:srgbClr val="FF0000"/>
                </a:solidFill>
              </a:rPr>
              <a:t>) </a:t>
            </a:r>
            <a:r>
              <a:rPr lang="en-US" sz="9600" b="1" dirty="0" smtClean="0">
                <a:solidFill>
                  <a:srgbClr val="FF0000"/>
                </a:solidFill>
              </a:rPr>
              <a:t>Why are we taking so many tests?</a:t>
            </a:r>
            <a:br>
              <a:rPr lang="en-US" sz="9600" b="1" dirty="0" smtClean="0">
                <a:solidFill>
                  <a:srgbClr val="FF0000"/>
                </a:solidFill>
              </a:rPr>
            </a:b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0348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00" y="420741"/>
            <a:ext cx="8446535" cy="576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4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PISA 2012 Results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3400"/>
            <a:ext cx="9149425" cy="386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84875"/>
            <a:ext cx="8030101" cy="3061626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Arial Black"/>
                <a:cs typeface="Arial Black"/>
              </a:rPr>
              <a:t>WHY ARE WE TAKING SO MANY TESTS? </a:t>
            </a:r>
            <a:endParaRPr lang="en-US" sz="6600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811" y="3815374"/>
            <a:ext cx="7086600" cy="27721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Education Reform and the Modern Accountability 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Movement</a:t>
            </a:r>
            <a:endParaRPr lang="en-US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/>
                <a:cs typeface="Arial Black"/>
              </a:rPr>
              <a:t>Wayne Zhang</a:t>
            </a:r>
            <a:endParaRPr lang="en-US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6049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69" y="96842"/>
            <a:ext cx="3868449" cy="3845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750" y="385847"/>
            <a:ext cx="4259408" cy="2849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94" y="4184315"/>
            <a:ext cx="3999324" cy="2392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842" y="3808161"/>
            <a:ext cx="4184316" cy="239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5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585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No Child Left Behind - 2001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12147" y="2612774"/>
            <a:ext cx="5531853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Mandates that </a:t>
            </a:r>
            <a:r>
              <a:rPr lang="en-US" b="1" dirty="0" smtClean="0">
                <a:solidFill>
                  <a:srgbClr val="FF0000"/>
                </a:solidFill>
              </a:rPr>
              <a:t>states have to track student progress </a:t>
            </a:r>
          </a:p>
          <a:p>
            <a:pPr lvl="1"/>
            <a:r>
              <a:rPr lang="en-US" b="1" dirty="0" smtClean="0"/>
              <a:t>Minorities</a:t>
            </a:r>
          </a:p>
          <a:p>
            <a:pPr lvl="1"/>
            <a:r>
              <a:rPr lang="en-US" b="1" dirty="0" smtClean="0"/>
              <a:t>Socioeconomic status</a:t>
            </a:r>
          </a:p>
          <a:p>
            <a:r>
              <a:rPr lang="en-US" b="1" dirty="0" smtClean="0"/>
              <a:t>Schools that repeatedly failed to show progress were closed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13" y="3167145"/>
            <a:ext cx="3495175" cy="26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0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6894" y="419222"/>
            <a:ext cx="9296399" cy="10207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SEC. 1001. STATEMENT OF PURPOSE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235" y="258884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The purpose of this title is to ensure that all children have a fair, equal, and significant opportunity to obtain a high-quality education and reach, at a minimum, proficiency on challenging state academic achievement standards and state academic assessments.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97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NCLB - 2001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1954"/>
          </a:xfrm>
        </p:spPr>
        <p:txBody>
          <a:bodyPr>
            <a:normAutofit/>
          </a:bodyPr>
          <a:lstStyle/>
          <a:p>
            <a:r>
              <a:rPr lang="en-US" b="1" dirty="0" smtClean="0"/>
              <a:t>All states are required to create their own exams to track progress</a:t>
            </a:r>
          </a:p>
          <a:p>
            <a:r>
              <a:rPr lang="en-US" b="1" dirty="0" smtClean="0"/>
              <a:t>Problem #1: </a:t>
            </a:r>
            <a:r>
              <a:rPr lang="en-US" b="1" dirty="0" smtClean="0">
                <a:solidFill>
                  <a:srgbClr val="FF0000"/>
                </a:solidFill>
              </a:rPr>
              <a:t>different states are have different standards</a:t>
            </a:r>
          </a:p>
          <a:p>
            <a:pPr lvl="1"/>
            <a:r>
              <a:rPr lang="en-US" b="1" dirty="0" smtClean="0"/>
              <a:t>It is possible to proficient in one state, but below basic in another state (Mississippi &amp; Illinois)</a:t>
            </a:r>
          </a:p>
          <a:p>
            <a:r>
              <a:rPr lang="en-US" b="1" dirty="0" smtClean="0"/>
              <a:t>Problem #2: </a:t>
            </a:r>
            <a:r>
              <a:rPr lang="en-US" b="1" dirty="0" smtClean="0">
                <a:solidFill>
                  <a:srgbClr val="FF0000"/>
                </a:solidFill>
              </a:rPr>
              <a:t>schools are closing before they have the chance to improve</a:t>
            </a:r>
          </a:p>
          <a:p>
            <a:pPr lvl="1"/>
            <a:r>
              <a:rPr lang="en-US" sz="4400" b="1" dirty="0" smtClean="0">
                <a:solidFill>
                  <a:srgbClr val="FF0000"/>
                </a:solidFill>
              </a:rPr>
              <a:t>“HIGH STAKES TESTING”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Race to the Top - 2009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States compete for 4.35 billion dollars of funding</a:t>
            </a:r>
          </a:p>
          <a:p>
            <a:pPr lvl="1"/>
            <a:r>
              <a:rPr lang="en-US" b="1" dirty="0" smtClean="0"/>
              <a:t>In exchange, agree to</a:t>
            </a:r>
          </a:p>
          <a:p>
            <a:pPr lvl="2"/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eacher evaluations </a:t>
            </a:r>
            <a:r>
              <a:rPr lang="en-US" b="1" dirty="0" smtClean="0"/>
              <a:t>based on test scores</a:t>
            </a:r>
          </a:p>
          <a:p>
            <a:pPr lvl="2"/>
            <a:r>
              <a:rPr lang="en-US" b="1" dirty="0" smtClean="0"/>
              <a:t>Implementation of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ommon Core</a:t>
            </a:r>
          </a:p>
          <a:p>
            <a:pPr lvl="2"/>
            <a:r>
              <a:rPr lang="en-US" b="1" dirty="0" smtClean="0"/>
              <a:t>Remove of cap for charter schools</a:t>
            </a:r>
          </a:p>
          <a:p>
            <a:r>
              <a:rPr lang="en-US" b="1" dirty="0" smtClean="0"/>
              <a:t>18 states &amp; District of Columbia get funding</a:t>
            </a:r>
          </a:p>
          <a:p>
            <a:r>
              <a:rPr lang="en-US" b="1" dirty="0" smtClean="0"/>
              <a:t>Over 45 states change laws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054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Common Core - 2010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7253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Universal standards </a:t>
            </a:r>
            <a:r>
              <a:rPr lang="en-US" b="1" dirty="0" smtClean="0"/>
              <a:t>for what students should from K-12 at the end of each grade in </a:t>
            </a:r>
            <a:r>
              <a:rPr lang="en-US" b="1" dirty="0" smtClean="0">
                <a:solidFill>
                  <a:srgbClr val="FF0000"/>
                </a:solidFill>
              </a:rPr>
              <a:t>Math and English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Tests </a:t>
            </a:r>
            <a:r>
              <a:rPr lang="en-US" b="1" dirty="0" smtClean="0"/>
              <a:t>based upon universal standards</a:t>
            </a:r>
          </a:p>
        </p:txBody>
      </p:sp>
    </p:spTree>
    <p:extLst>
      <p:ext uri="{BB962C8B-B14F-4D97-AF65-F5344CB8AC3E}">
        <p14:creationId xmlns:p14="http://schemas.microsoft.com/office/powerpoint/2010/main" val="57210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31 at 5.24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538" y="0"/>
            <a:ext cx="10668000" cy="6776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8316" y="6126163"/>
            <a:ext cx="6991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3"/>
              </a:rPr>
              <a:t>http://academicbenchmarks.com/common-core-state-adoption-map/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148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WHY SO MANY TESTS?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4200"/>
            <a:ext cx="8229601" cy="4525963"/>
          </a:xfrm>
        </p:spPr>
        <p:txBody>
          <a:bodyPr/>
          <a:lstStyle/>
          <a:p>
            <a:r>
              <a:rPr lang="en-US" sz="4000" b="1" dirty="0" smtClean="0"/>
              <a:t>Tests from NCLB</a:t>
            </a:r>
          </a:p>
          <a:p>
            <a:r>
              <a:rPr lang="en-US" sz="4000" b="1" dirty="0" smtClean="0"/>
              <a:t> ------ Tests from Common Core</a:t>
            </a:r>
          </a:p>
          <a:p>
            <a:r>
              <a:rPr lang="en-US" sz="4000" b="1" dirty="0" smtClean="0"/>
              <a:t>The higher the stakes associated with the standardized tests, the more likely teachers are to give formative assessments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035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506"/>
            <a:ext cx="8229600" cy="5041869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5) Are </a:t>
            </a:r>
            <a:r>
              <a:rPr lang="en-US" sz="5400" b="1" dirty="0" smtClean="0"/>
              <a:t>tests good at measuring what they’re supposed to measure? (i.e. </a:t>
            </a:r>
            <a:r>
              <a:rPr lang="en-US" sz="5400" b="1" dirty="0">
                <a:solidFill>
                  <a:srgbClr val="FF0000"/>
                </a:solidFill>
              </a:rPr>
              <a:t>I</a:t>
            </a:r>
            <a:r>
              <a:rPr lang="en-US" sz="5400" b="1" dirty="0" smtClean="0">
                <a:solidFill>
                  <a:srgbClr val="FF0000"/>
                </a:solidFill>
              </a:rPr>
              <a:t>s the accountability movement working?)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4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7446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Should we have tests at all?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84499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474" y="327144"/>
            <a:ext cx="6289818" cy="62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5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797" y="99083"/>
            <a:ext cx="7131511" cy="5605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7230" y="5704451"/>
            <a:ext cx="6467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Started off as a means to an end, the became an end?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9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543" b="15543"/>
          <a:stretch>
            <a:fillRect/>
          </a:stretch>
        </p:blipFill>
        <p:spPr>
          <a:xfrm>
            <a:off x="11191" y="288658"/>
            <a:ext cx="9132809" cy="5837506"/>
          </a:xfrm>
        </p:spPr>
      </p:pic>
    </p:spTree>
    <p:extLst>
      <p:ext uri="{BB962C8B-B14F-4D97-AF65-F5344CB8AC3E}">
        <p14:creationId xmlns:p14="http://schemas.microsoft.com/office/powerpoint/2010/main" val="292037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3714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Should we have the tests we have now?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41986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088" y="0"/>
            <a:ext cx="6621124" cy="5520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5220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Too much time testing, not enough time teaching?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2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20448" y="3516923"/>
            <a:ext cx="8229600" cy="4159258"/>
          </a:xfrm>
        </p:spPr>
        <p:txBody>
          <a:bodyPr/>
          <a:lstStyle/>
          <a:p>
            <a:r>
              <a:rPr lang="en-US" sz="2800" b="1" dirty="0"/>
              <a:t> One Chicago high school: </a:t>
            </a:r>
            <a:r>
              <a:rPr lang="en-US" sz="2800" b="1" dirty="0">
                <a:solidFill>
                  <a:srgbClr val="FF0000"/>
                </a:solidFill>
              </a:rPr>
              <a:t>3 weeks </a:t>
            </a:r>
            <a:r>
              <a:rPr lang="en-US" sz="2800" b="1" dirty="0"/>
              <a:t>= 738 minutes (12 hours and 18 minutes) prepping for and administering standardized tests</a:t>
            </a:r>
          </a:p>
          <a:p>
            <a:r>
              <a:rPr lang="en-US" sz="2800" b="1" dirty="0"/>
              <a:t>Many elementary school classrooms use up to four different tests two or three times a year (combo of diagnostic/formative and achievement/summative): up to ~</a:t>
            </a:r>
            <a:r>
              <a:rPr lang="en-US" sz="2800" b="1" dirty="0">
                <a:solidFill>
                  <a:srgbClr val="FF0000"/>
                </a:solidFill>
              </a:rPr>
              <a:t>10 weeks of testing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3" name="Picture 2" descr="answersheet1.jpg (3264×2448)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" t="15250" r="35492" b="14791"/>
          <a:stretch/>
        </p:blipFill>
        <p:spPr>
          <a:xfrm>
            <a:off x="876526" y="319462"/>
            <a:ext cx="4682247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8231" y="346816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http://www.washingtonpost.com/blogs/answer-sheet/wp/2012/11/11/time-on-testing-738-minutes-in-3-weeks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8769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1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Should we have the stakes that we have attached to tests that we do now?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67957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632" y="964945"/>
            <a:ext cx="8381260" cy="1054394"/>
          </a:xfrm>
        </p:spPr>
        <p:txBody>
          <a:bodyPr>
            <a:normAutofit fontScale="90000"/>
          </a:bodyPr>
          <a:lstStyle/>
          <a:p>
            <a:pPr lvl="0"/>
            <a:r>
              <a:rPr lang="en-US" b="1" cap="none" spc="0" dirty="0"/>
              <a:t>Issues With Using Standardized Assessments of Student Performance for Accountability</a:t>
            </a:r>
            <a:br>
              <a:rPr lang="en-US" b="1" cap="none" spc="0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999" y="2149863"/>
            <a:ext cx="8407893" cy="4708137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20000"/>
              </a:lnSpc>
              <a:buClrTx/>
              <a:buFont typeface="Arial" pitchFamily="34" charset="0"/>
              <a:buChar char="•"/>
              <a:defRPr/>
            </a:pPr>
            <a:r>
              <a:rPr lang="en-US" sz="2800" spc="0" dirty="0" smtClean="0">
                <a:solidFill>
                  <a:schemeClr val="tx1"/>
                </a:solidFill>
              </a:rPr>
              <a:t>WHAT the tests measure</a:t>
            </a:r>
          </a:p>
          <a:p>
            <a:pPr marL="617220" lvl="1" indent="-342900">
              <a:lnSpc>
                <a:spcPct val="120000"/>
              </a:lnSpc>
              <a:buClrTx/>
              <a:buFont typeface="Arial" pitchFamily="34" charset="0"/>
              <a:buChar char="•"/>
              <a:defRPr/>
            </a:pPr>
            <a:r>
              <a:rPr lang="en-US" sz="2600" spc="0" dirty="0" smtClean="0">
                <a:solidFill>
                  <a:schemeClr val="tx1"/>
                </a:solidFill>
              </a:rPr>
              <a:t>“Good” test vs. “bad” test</a:t>
            </a:r>
          </a:p>
          <a:p>
            <a:pPr marL="617220" lvl="1" indent="-342900">
              <a:lnSpc>
                <a:spcPct val="120000"/>
              </a:lnSpc>
              <a:buClrTx/>
              <a:buFont typeface="Arial" pitchFamily="34" charset="0"/>
              <a:buChar char="•"/>
              <a:defRPr/>
            </a:pPr>
            <a:r>
              <a:rPr lang="en-US" sz="2600" spc="0" dirty="0" smtClean="0">
                <a:solidFill>
                  <a:schemeClr val="tx1"/>
                </a:solidFill>
              </a:rPr>
              <a:t>Can a standardized test be “good”?</a:t>
            </a:r>
            <a:endParaRPr lang="en-US" sz="2600" spc="0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20000"/>
              </a:lnSpc>
              <a:buClrTx/>
              <a:buFont typeface="Arial" pitchFamily="34" charset="0"/>
              <a:buChar char="•"/>
              <a:defRPr/>
            </a:pPr>
            <a:r>
              <a:rPr lang="en-US" sz="2800" spc="0" dirty="0" smtClean="0">
                <a:solidFill>
                  <a:schemeClr val="tx1"/>
                </a:solidFill>
              </a:rPr>
              <a:t>HOW the tests measure</a:t>
            </a:r>
          </a:p>
          <a:p>
            <a:pPr marL="617220" lvl="1" indent="-342900">
              <a:lnSpc>
                <a:spcPct val="120000"/>
              </a:lnSpc>
              <a:buClrTx/>
              <a:buFont typeface="Arial" pitchFamily="34" charset="0"/>
              <a:buChar char="•"/>
              <a:defRPr/>
            </a:pPr>
            <a:r>
              <a:rPr lang="en-US" sz="2600" spc="0" dirty="0">
                <a:solidFill>
                  <a:schemeClr val="tx1"/>
                </a:solidFill>
              </a:rPr>
              <a:t>Status/cohort models versus </a:t>
            </a:r>
            <a:r>
              <a:rPr lang="en-US" sz="2600" spc="0" dirty="0" smtClean="0">
                <a:solidFill>
                  <a:schemeClr val="tx1"/>
                </a:solidFill>
              </a:rPr>
              <a:t>growth/value added </a:t>
            </a:r>
            <a:r>
              <a:rPr lang="en-US" sz="2600" spc="0" dirty="0">
                <a:solidFill>
                  <a:schemeClr val="tx1"/>
                </a:solidFill>
              </a:rPr>
              <a:t>models</a:t>
            </a:r>
          </a:p>
          <a:p>
            <a:pPr marL="617220" lvl="1" indent="-342900">
              <a:lnSpc>
                <a:spcPct val="120000"/>
              </a:lnSpc>
              <a:buClrTx/>
              <a:buFont typeface="Arial" pitchFamily="34" charset="0"/>
              <a:buChar char="•"/>
              <a:defRPr/>
            </a:pPr>
            <a:r>
              <a:rPr lang="en-US" sz="2600" spc="0" dirty="0">
                <a:solidFill>
                  <a:schemeClr val="tx1"/>
                </a:solidFill>
              </a:rPr>
              <a:t>Subgroup </a:t>
            </a:r>
            <a:r>
              <a:rPr lang="en-US" sz="2600" spc="0" dirty="0" smtClean="0">
                <a:solidFill>
                  <a:schemeClr val="tx1"/>
                </a:solidFill>
              </a:rPr>
              <a:t>definitions</a:t>
            </a:r>
            <a:endParaRPr lang="en-US" sz="2400" spc="0" dirty="0">
              <a:solidFill>
                <a:schemeClr val="tx1"/>
              </a:solidFill>
            </a:endParaRPr>
          </a:p>
          <a:p>
            <a:pPr marL="617220" lvl="1" indent="-342900">
              <a:lnSpc>
                <a:spcPct val="120000"/>
              </a:lnSpc>
              <a:buClrTx/>
              <a:buFont typeface="Arial" pitchFamily="34" charset="0"/>
              <a:buChar char="•"/>
              <a:defRPr/>
            </a:pPr>
            <a:r>
              <a:rPr lang="en-US" sz="2600" spc="0" dirty="0">
                <a:solidFill>
                  <a:schemeClr val="tx1"/>
                </a:solidFill>
              </a:rPr>
              <a:t>S</a:t>
            </a:r>
            <a:r>
              <a:rPr lang="en-US" sz="2600" spc="0" dirty="0" smtClean="0">
                <a:solidFill>
                  <a:schemeClr val="tx1"/>
                </a:solidFill>
              </a:rPr>
              <a:t>tandard </a:t>
            </a:r>
            <a:r>
              <a:rPr lang="en-US" sz="2600" spc="0" dirty="0">
                <a:solidFill>
                  <a:schemeClr val="tx1"/>
                </a:solidFill>
              </a:rPr>
              <a:t>margin of error and bias </a:t>
            </a:r>
          </a:p>
          <a:p>
            <a:pPr marL="617220" lvl="1" indent="-342900">
              <a:lnSpc>
                <a:spcPct val="120000"/>
              </a:lnSpc>
              <a:buClrTx/>
              <a:buFont typeface="Arial" pitchFamily="34" charset="0"/>
              <a:buChar char="•"/>
              <a:defRPr/>
            </a:pPr>
            <a:r>
              <a:rPr lang="en-US" sz="2600" spc="0" dirty="0">
                <a:solidFill>
                  <a:schemeClr val="tx1"/>
                </a:solidFill>
              </a:rPr>
              <a:t>Missing data</a:t>
            </a:r>
          </a:p>
          <a:p>
            <a:pPr marL="617220" lvl="1" indent="-342900">
              <a:lnSpc>
                <a:spcPct val="120000"/>
              </a:lnSpc>
              <a:buClrTx/>
              <a:buFont typeface="Arial" pitchFamily="34" charset="0"/>
              <a:buChar char="•"/>
              <a:defRPr/>
            </a:pPr>
            <a:r>
              <a:rPr lang="en-US" sz="2600" spc="0" dirty="0">
                <a:solidFill>
                  <a:schemeClr val="tx1"/>
                </a:solidFill>
              </a:rPr>
              <a:t>Interference</a:t>
            </a:r>
          </a:p>
          <a:p>
            <a:pPr marL="342900" lvl="0" indent="-342900">
              <a:lnSpc>
                <a:spcPct val="120000"/>
              </a:lnSpc>
              <a:buClrTx/>
              <a:buFont typeface="Arial" pitchFamily="34" charset="0"/>
              <a:buChar char="•"/>
              <a:defRPr/>
            </a:pPr>
            <a:r>
              <a:rPr lang="en-US" sz="2800" spc="0" dirty="0" smtClean="0">
                <a:solidFill>
                  <a:schemeClr val="tx1"/>
                </a:solidFill>
              </a:rPr>
              <a:t>CONSEQUENCES</a:t>
            </a:r>
          </a:p>
          <a:p>
            <a:pPr marL="342900" lvl="0" indent="-342900">
              <a:lnSpc>
                <a:spcPct val="120000"/>
              </a:lnSpc>
              <a:buClrTx/>
              <a:buFont typeface="Arial" pitchFamily="34" charset="0"/>
              <a:buChar char="•"/>
              <a:defRPr/>
            </a:pPr>
            <a:r>
              <a:rPr lang="en-US" sz="2800" spc="0" dirty="0" smtClean="0">
                <a:solidFill>
                  <a:schemeClr val="tx1"/>
                </a:solidFill>
              </a:rPr>
              <a:t>School </a:t>
            </a:r>
            <a:r>
              <a:rPr lang="en-US" sz="2800" spc="0" dirty="0">
                <a:solidFill>
                  <a:schemeClr val="tx1"/>
                </a:solidFill>
              </a:rPr>
              <a:t>context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9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4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6354"/>
            <a:ext cx="8229600" cy="452596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Are teachers being unfairly fired?</a:t>
            </a:r>
          </a:p>
          <a:p>
            <a:r>
              <a:rPr lang="en-US" sz="4000" b="1" dirty="0" smtClean="0"/>
              <a:t>How can education get better if a school is closed?</a:t>
            </a:r>
            <a:endParaRPr lang="en-US" sz="4000" b="1" dirty="0"/>
          </a:p>
          <a:p>
            <a:r>
              <a:rPr lang="en-US" sz="4000" b="1" dirty="0"/>
              <a:t>Is the </a:t>
            </a:r>
            <a:r>
              <a:rPr lang="en-US" sz="4000" b="1" dirty="0" smtClean="0"/>
              <a:t>Common Core opt </a:t>
            </a:r>
            <a:r>
              <a:rPr lang="en-US" sz="4000" b="1" dirty="0"/>
              <a:t>out movement good? Throw the baby out with the bathwater</a:t>
            </a:r>
          </a:p>
          <a:p>
            <a:pPr lvl="1"/>
            <a:r>
              <a:rPr lang="en-US" sz="4000" b="1" dirty="0"/>
              <a:t>Are they undermining the overall idea that they might agree with?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7381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" y="482971"/>
            <a:ext cx="9132210" cy="6751599"/>
          </a:xfrm>
        </p:spPr>
        <p:txBody>
          <a:bodyPr>
            <a:noAutofit/>
          </a:bodyPr>
          <a:lstStyle/>
          <a:p>
            <a:pPr marL="514350" indent="-514350" algn="ctr">
              <a:buAutoNum type="arabicParenR"/>
            </a:pPr>
            <a:r>
              <a:rPr lang="en-US" sz="6000" b="1" dirty="0" smtClean="0">
                <a:solidFill>
                  <a:srgbClr val="FF0000"/>
                </a:solidFill>
              </a:rPr>
              <a:t> Do </a:t>
            </a:r>
            <a:r>
              <a:rPr lang="en-US" sz="6000" b="1" dirty="0" smtClean="0">
                <a:solidFill>
                  <a:srgbClr val="FF0000"/>
                </a:solidFill>
              </a:rPr>
              <a:t>you like tests? </a:t>
            </a:r>
          </a:p>
          <a:p>
            <a:pPr marL="514350" indent="-514350" algn="ctr">
              <a:buAutoNum type="arabicParenR"/>
            </a:pPr>
            <a:r>
              <a:rPr lang="en-US" sz="6000" b="1" dirty="0" smtClean="0"/>
              <a:t> What does a test measure?</a:t>
            </a:r>
            <a:r>
              <a:rPr lang="en-US" sz="6000" b="1" i="1" dirty="0" smtClean="0"/>
              <a:t> (</a:t>
            </a:r>
            <a:r>
              <a:rPr lang="en-US" sz="6000" b="1" i="1" dirty="0"/>
              <a:t>W</a:t>
            </a:r>
            <a:r>
              <a:rPr lang="en-US" sz="6000" b="1" i="1" dirty="0" smtClean="0"/>
              <a:t>hy do we take them at all?)</a:t>
            </a:r>
          </a:p>
          <a:p>
            <a:pPr marL="514350" indent="-514350" algn="ctr">
              <a:buAutoNum type="arabicParenR"/>
            </a:pPr>
            <a:r>
              <a:rPr lang="en-US" sz="6000" b="1" dirty="0" smtClean="0">
                <a:solidFill>
                  <a:srgbClr val="FF0000"/>
                </a:solidFill>
              </a:rPr>
              <a:t> What is the achievement gap?</a:t>
            </a:r>
            <a:endParaRPr lang="en-US" sz="6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4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585" y="351693"/>
            <a:ext cx="8042032" cy="62523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200" b="1" dirty="0" smtClean="0">
                <a:solidFill>
                  <a:srgbClr val="FF0000"/>
                </a:solidFill>
              </a:rPr>
              <a:t>4)</a:t>
            </a:r>
            <a:r>
              <a:rPr lang="en-US" sz="5800" b="1" dirty="0" smtClean="0">
                <a:solidFill>
                  <a:srgbClr val="FF0000"/>
                </a:solidFill>
              </a:rPr>
              <a:t> Why </a:t>
            </a:r>
            <a:r>
              <a:rPr lang="en-US" sz="5800" b="1" dirty="0">
                <a:solidFill>
                  <a:srgbClr val="FF0000"/>
                </a:solidFill>
              </a:rPr>
              <a:t>are we taking so many tests</a:t>
            </a:r>
            <a:r>
              <a:rPr lang="en-US" sz="5800" b="1" dirty="0" smtClean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5200" b="1" i="1" dirty="0" smtClean="0">
                <a:solidFill>
                  <a:srgbClr val="0000FF"/>
                </a:solidFill>
              </a:rPr>
              <a:t> (What </a:t>
            </a:r>
            <a:r>
              <a:rPr lang="en-US" sz="5200" b="1" i="1" dirty="0">
                <a:solidFill>
                  <a:srgbClr val="0000FF"/>
                </a:solidFill>
              </a:rPr>
              <a:t>is the accountability movement?)</a:t>
            </a:r>
          </a:p>
          <a:p>
            <a:pPr marL="0" indent="0" algn="ctr">
              <a:buNone/>
            </a:pPr>
            <a:r>
              <a:rPr lang="en-US" sz="5200" b="1" dirty="0" smtClean="0"/>
              <a:t>5) Are </a:t>
            </a:r>
            <a:r>
              <a:rPr lang="en-US" sz="5200" b="1" dirty="0"/>
              <a:t>tests good at measuring what they’re supposed to measure? </a:t>
            </a:r>
            <a:endParaRPr lang="en-US" sz="5200" b="1" dirty="0" smtClean="0"/>
          </a:p>
          <a:p>
            <a:pPr marL="0" indent="0" algn="ctr">
              <a:buNone/>
            </a:pPr>
            <a:r>
              <a:rPr lang="en-US" sz="5200" b="1" i="1" dirty="0" smtClean="0">
                <a:solidFill>
                  <a:srgbClr val="0000FF"/>
                </a:solidFill>
              </a:rPr>
              <a:t>(Is </a:t>
            </a:r>
            <a:r>
              <a:rPr lang="en-US" sz="5200" b="1" i="1" dirty="0">
                <a:solidFill>
                  <a:srgbClr val="0000FF"/>
                </a:solidFill>
              </a:rPr>
              <a:t>the accountability movement working?)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2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3869"/>
            <a:ext cx="8229600" cy="1143000"/>
          </a:xfrm>
        </p:spPr>
        <p:txBody>
          <a:bodyPr>
            <a:noAutofit/>
          </a:bodyPr>
          <a:lstStyle/>
          <a:p>
            <a:r>
              <a:rPr lang="en-US" sz="13800" b="1" dirty="0" smtClean="0"/>
              <a:t>1) Do you like tests? 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95056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0712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600" b="1" dirty="0" smtClean="0"/>
              <a:t>NO, THEY </a:t>
            </a:r>
            <a:r>
              <a:rPr lang="en-US" sz="16600" b="1" dirty="0" smtClean="0">
                <a:solidFill>
                  <a:srgbClr val="FF0000"/>
                </a:solidFill>
              </a:rPr>
              <a:t>SUCK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5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Different types of Tests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Formative</a:t>
            </a:r>
          </a:p>
          <a:p>
            <a:pPr lvl="1"/>
            <a:r>
              <a:rPr lang="en-US" sz="3200" dirty="0" smtClean="0"/>
              <a:t>Measures where you are</a:t>
            </a:r>
          </a:p>
          <a:p>
            <a:pPr lvl="1"/>
            <a:r>
              <a:rPr lang="en-US" sz="3200" dirty="0" smtClean="0"/>
              <a:t>Examples: daily quizzes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Summative 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Counts for something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“Standardized Tests”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SAT, ACT, State sponsored exams (ISTEP)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569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0400" b="1" dirty="0">
                <a:solidFill>
                  <a:srgbClr val="FF0000"/>
                </a:solidFill>
              </a:rPr>
              <a:t>2</a:t>
            </a:r>
            <a:r>
              <a:rPr lang="en-US" sz="10400" b="1" dirty="0" smtClean="0">
                <a:solidFill>
                  <a:srgbClr val="FF0000"/>
                </a:solidFill>
              </a:rPr>
              <a:t>) What do tests measure?</a:t>
            </a:r>
          </a:p>
          <a:p>
            <a:pPr marL="0" indent="0" algn="ctr">
              <a:buNone/>
            </a:pPr>
            <a:r>
              <a:rPr lang="en-US" sz="9600" b="1" i="1" dirty="0" smtClean="0"/>
              <a:t>(Why do we take tests at all?) </a:t>
            </a:r>
            <a:endParaRPr lang="en-US" sz="9600" b="1" i="1" dirty="0"/>
          </a:p>
        </p:txBody>
      </p:sp>
    </p:spTree>
    <p:extLst>
      <p:ext uri="{BB962C8B-B14F-4D97-AF65-F5344CB8AC3E}">
        <p14:creationId xmlns:p14="http://schemas.microsoft.com/office/powerpoint/2010/main" val="18720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762</Words>
  <Application>Microsoft Macintosh PowerPoint</Application>
  <PresentationFormat>On-screen Show (4:3)</PresentationFormat>
  <Paragraphs>94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WHY ARE WE TAKING SO MANY TESTS? </vt:lpstr>
      <vt:lpstr>PowerPoint Presentation</vt:lpstr>
      <vt:lpstr>PowerPoint Presentation</vt:lpstr>
      <vt:lpstr>PowerPoint Presentation</vt:lpstr>
      <vt:lpstr>1) Do you like tests? </vt:lpstr>
      <vt:lpstr>PowerPoint Presentation</vt:lpstr>
      <vt:lpstr>Different types of Tests</vt:lpstr>
      <vt:lpstr>PowerPoint Presentation</vt:lpstr>
      <vt:lpstr>PowerPoint Presentation</vt:lpstr>
      <vt:lpstr>PowerPoint Presentation</vt:lpstr>
      <vt:lpstr>3) What is the achievement gap? </vt:lpstr>
      <vt:lpstr>Achievement gap</vt:lpstr>
      <vt:lpstr>PowerPoint Presentation</vt:lpstr>
      <vt:lpstr>PowerPoint Presentation</vt:lpstr>
      <vt:lpstr>What is the education accountability movement?</vt:lpstr>
      <vt:lpstr>4) Why are we taking so many tests? </vt:lpstr>
      <vt:lpstr>PowerPoint Presentation</vt:lpstr>
      <vt:lpstr>PISA 2012 Results</vt:lpstr>
      <vt:lpstr>PowerPoint Presentation</vt:lpstr>
      <vt:lpstr>No Child Left Behind - 2001</vt:lpstr>
      <vt:lpstr>PowerPoint Presentation</vt:lpstr>
      <vt:lpstr>NCLB - 2001</vt:lpstr>
      <vt:lpstr>Race to the Top - 2009</vt:lpstr>
      <vt:lpstr>Common Core - 2010 </vt:lpstr>
      <vt:lpstr>PowerPoint Presentation</vt:lpstr>
      <vt:lpstr>WHY SO MANY TESTS?</vt:lpstr>
      <vt:lpstr>5) Are tests good at measuring what they’re supposed to measure? (i.e. Is the accountability movement working?) </vt:lpstr>
      <vt:lpstr>Should we have tests at all?</vt:lpstr>
      <vt:lpstr>PowerPoint Presentation</vt:lpstr>
      <vt:lpstr>PowerPoint Presentation</vt:lpstr>
      <vt:lpstr>Should we have the tests we have now? </vt:lpstr>
      <vt:lpstr>Too much time testing, not enough time teaching?</vt:lpstr>
      <vt:lpstr>PowerPoint Presentation</vt:lpstr>
      <vt:lpstr>Should we have the stakes that we have attached to tests that we do now?</vt:lpstr>
      <vt:lpstr>Issues With Using Standardized Assessments of Student Performance for Accountability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WE TAKING SO MANY TESTS? </dc:title>
  <dc:creator>Wayne Zhang</dc:creator>
  <cp:lastModifiedBy>Wayne Zhang</cp:lastModifiedBy>
  <cp:revision>26</cp:revision>
  <dcterms:created xsi:type="dcterms:W3CDTF">2015-03-31T03:22:44Z</dcterms:created>
  <dcterms:modified xsi:type="dcterms:W3CDTF">2015-04-04T00:44:21Z</dcterms:modified>
</cp:coreProperties>
</file>